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-7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572668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4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0440" y="2180160"/>
            <a:ext cx="4608725" cy="367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0440" y="2180160"/>
            <a:ext cx="4608725" cy="367781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3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3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2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4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0440" y="2180160"/>
            <a:ext cx="4608725" cy="367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0440" y="2180160"/>
            <a:ext cx="4608725" cy="367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1A3260"/>
          </a:solidFill>
          <a:ln>
            <a:noFill/>
          </a:ln>
          <a:effectLst>
            <a:outerShdw dist="25560" dir="5400000">
              <a:srgbClr val="000000">
                <a:alpha val="54901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dist="25560" dir="5400000">
              <a:srgbClr val="000000">
                <a:alpha val="54901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rgbClr val="4590B8"/>
          </a:solidFill>
          <a:ln>
            <a:noFill/>
          </a:ln>
          <a:effectLst>
            <a:outerShdw dist="25560" dir="5400000">
              <a:srgbClr val="000000">
                <a:alpha val="54901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447840" y="5141880"/>
            <a:ext cx="11290680" cy="1258560"/>
          </a:xfrm>
          <a:prstGeom prst="rect">
            <a:avLst/>
          </a:prstGeom>
          <a:solidFill>
            <a:srgbClr val="1A3260"/>
          </a:solidFill>
          <a:ln>
            <a:noFill/>
          </a:ln>
          <a:effectLst>
            <a:outerShdw dist="25560" dir="5400000">
              <a:srgbClr val="000000">
                <a:alpha val="54901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Char char="●"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Char char="○"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Char char="■"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Char char="●"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Char char="○"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Char char="■"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Char char="●"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Char char="○"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F5AAC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n-US" sz="900" b="0" i="0" u="none" strike="noStrike" cap="none">
              <a:solidFill>
                <a:srgbClr val="2F5AAC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rgbClr val="1A3260"/>
          </a:solidFill>
          <a:ln>
            <a:noFill/>
          </a:ln>
          <a:effectLst>
            <a:outerShdw dist="25560" dir="5400000">
              <a:srgbClr val="000000">
                <a:alpha val="54901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rgbClr val="969FA7"/>
          </a:solidFill>
          <a:ln>
            <a:noFill/>
          </a:ln>
          <a:effectLst>
            <a:outerShdw dist="25560" dir="5400000">
              <a:srgbClr val="000000">
                <a:alpha val="54901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rgbClr val="4590B8"/>
          </a:solidFill>
          <a:ln>
            <a:noFill/>
          </a:ln>
          <a:effectLst>
            <a:outerShdw dist="25560" dir="5400000">
              <a:srgbClr val="000000">
                <a:alpha val="54901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440280" y="614520"/>
            <a:ext cx="11309040" cy="1189080"/>
          </a:xfrm>
          <a:prstGeom prst="rect">
            <a:avLst/>
          </a:prstGeom>
          <a:solidFill>
            <a:srgbClr val="1A3260"/>
          </a:solidFill>
          <a:ln>
            <a:noFill/>
          </a:ln>
          <a:effectLst>
            <a:outerShdw dist="25560" dir="5400000">
              <a:srgbClr val="000000">
                <a:alpha val="54901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Char char="●"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Char char="○"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Char char="■"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Char char="●"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Char char="○"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Char char="■"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Char char="●"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Char char="○"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4590B8"/>
                </a:solidFill>
                <a:latin typeface="Cabin"/>
                <a:ea typeface="Cabin"/>
                <a:cs typeface="Cabin"/>
                <a:sym typeface="Cabin"/>
              </a:rPr>
              <a:t>‹Nº›</a:t>
            </a:fld>
            <a:endParaRPr lang="en-US" sz="900" b="0" i="0" u="none" strike="noStrike" cap="none">
              <a:solidFill>
                <a:srgbClr val="4590B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52.png"/><Relationship Id="rId7" Type="http://schemas.openxmlformats.org/officeDocument/2006/relationships/slide" Target="slide3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8.xml"/><Relationship Id="rId5" Type="http://schemas.openxmlformats.org/officeDocument/2006/relationships/slide" Target="slide35.xml"/><Relationship Id="rId4" Type="http://schemas.openxmlformats.org/officeDocument/2006/relationships/slide" Target="slide34.xml"/><Relationship Id="rId9" Type="http://schemas.openxmlformats.org/officeDocument/2006/relationships/slide" Target="slide3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nologiahechapalabra.com/sociedad/sociologia_comunicacion/articulo.asp?i=1718" TargetMode="External"/><Relationship Id="rId7" Type="http://schemas.openxmlformats.org/officeDocument/2006/relationships/hyperlink" Target="https://newzoo.com/insights/articles/the-global-games-market-will-reach-108-9-billion-in-2017-with-mobile-taking-42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parametria.com.mx/carta_parametrica.php?cp=4803" TargetMode="External"/><Relationship Id="rId5" Type="http://schemas.openxmlformats.org/officeDocument/2006/relationships/hyperlink" Target="http://www.radioformula.com.mx/notas.asp?Idn=660351&amp;idFC=2017" TargetMode="External"/><Relationship Id="rId4" Type="http://schemas.openxmlformats.org/officeDocument/2006/relationships/hyperlink" Target="http://www.elmundodetehuacan.com/index.php/opinion/opinion-conten-ini/28997-Tipos-de-cultura-y-cultura-h%C3%ADbrid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ft.org.mx/sites/default/files/encca2016_vf-compressed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xataka.com.mx/celulares-y-smartphones/estadisticas-de-distribucion-de-android-en-abril-2017-nougat-sigue-ganando-terreno" TargetMode="External"/><Relationship Id="rId4" Type="http://schemas.openxmlformats.org/officeDocument/2006/relationships/hyperlink" Target="http://internet.contenidos.inegi.org.mx/contenidos/productos/prod_serv/contenidos/espanol/bvinegi/productos/nueva_estruc/promo/resultados_modecult_may2017.pdf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slide" Target="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slide" Target="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slide" Target="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slide" Target="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slide" Target="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slide" Target="slide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2006640" y="2138760"/>
            <a:ext cx="8178120" cy="1497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YOLOTL: UN VIDEOJUEGO PARA </a:t>
            </a:r>
            <a:r>
              <a:rPr lang="en-US" sz="36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FOMENTAR</a:t>
            </a:r>
            <a:r>
              <a:rPr lang="en-US" sz="3600" b="0" i="0" u="none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 LA CULTURA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3331800" y="3950640"/>
            <a:ext cx="5527800" cy="10389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PRESENTAN: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YASMINE PILAR HENÁNDEZ BAUTISTA.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KARLA ROCÍO MÁRQUEZ HERNÁNDEZ.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sz="1800" b="0" i="0" u="none" strike="noStrike" cap="non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sz="1800" b="0" i="0" u="none" strike="noStrike" cap="non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20" y="834840"/>
            <a:ext cx="1557457" cy="109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85120" y="616680"/>
            <a:ext cx="1418197" cy="151070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2903400" y="961920"/>
            <a:ext cx="6667560" cy="82188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INSTITUTO POLITÉCNICO NACIONAL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ESCUELA SUPERIOR DE 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CÓMPUTO</a:t>
            </a:r>
          </a:p>
        </p:txBody>
      </p:sp>
      <p:sp>
        <p:nvSpPr>
          <p:cNvPr id="150" name="Shape 150"/>
          <p:cNvSpPr/>
          <p:nvPr/>
        </p:nvSpPr>
        <p:spPr>
          <a:xfrm>
            <a:off x="2576945" y="5174280"/>
            <a:ext cx="6282655" cy="10389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DIRECTORES: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M. EN C. RAFAEL NORMAN SAUCEDO DELGADO.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LIC. ULISES VÉLEZ SALDAÑA.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 b="0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ANÁLISIS DEL VIDEOJUEGO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PLATAFORMA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l="31706" r="9717"/>
          <a:stretch/>
        </p:blipFill>
        <p:spPr>
          <a:xfrm>
            <a:off x="708874" y="2340025"/>
            <a:ext cx="1987450" cy="33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l="18709" r="16033"/>
          <a:stretch/>
        </p:blipFill>
        <p:spPr>
          <a:xfrm>
            <a:off x="5847650" y="2476387"/>
            <a:ext cx="2786021" cy="31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2525" y="2577987"/>
            <a:ext cx="2786025" cy="27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249" name="Shape 249"/>
          <p:cNvSpPr txBox="1"/>
          <p:nvPr/>
        </p:nvSpPr>
        <p:spPr>
          <a:xfrm>
            <a:off x="8824025" y="2340950"/>
            <a:ext cx="2786100" cy="3260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spcAft>
                <a:spcPts val="0"/>
              </a:spcAft>
              <a:buSzPct val="100000"/>
              <a:buFont typeface="Cabin"/>
              <a:buChar char="●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El 86% de los usuarios de móviles tienen android.</a:t>
            </a:r>
          </a:p>
          <a:p>
            <a:pPr marL="457200" lvl="0" indent="-381000">
              <a:spcBef>
                <a:spcPts val="0"/>
              </a:spcBef>
              <a:buSzPct val="100000"/>
              <a:buFont typeface="Cabin"/>
              <a:buChar char="●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32% tiene android en su versión lolipop (5.0 y 5.1)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METODOLOGÍA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l="14891" t="31781" r="40866" b="37185"/>
          <a:stretch/>
        </p:blipFill>
        <p:spPr>
          <a:xfrm>
            <a:off x="701932" y="2154726"/>
            <a:ext cx="5020193" cy="199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0849" y="4013338"/>
            <a:ext cx="4782626" cy="250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 l="24603" t="25344" r="61220" b="48204"/>
          <a:stretch/>
        </p:blipFill>
        <p:spPr>
          <a:xfrm>
            <a:off x="1263060" y="4296875"/>
            <a:ext cx="1710970" cy="180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4251" y="2154715"/>
            <a:ext cx="1710975" cy="171099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pic>
        <p:nvPicPr>
          <p:cNvPr id="260" name="Shape 2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57361" y="2205675"/>
            <a:ext cx="3348589" cy="160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HERRAMIENTAS DE DESARROLLO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25" y="1981425"/>
            <a:ext cx="4716699" cy="20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941" y="1981421"/>
            <a:ext cx="4127084" cy="20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6713" y="4424450"/>
            <a:ext cx="2063549" cy="20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4937" y="4537888"/>
            <a:ext cx="3389476" cy="183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ARQUITECTURA</a:t>
            </a: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l="22713" r="21899"/>
          <a:stretch/>
        </p:blipFill>
        <p:spPr>
          <a:xfrm>
            <a:off x="581050" y="2108837"/>
            <a:ext cx="5182800" cy="35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000" y="2202825"/>
            <a:ext cx="5472525" cy="378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Shape 279"/>
          <p:cNvCxnSpPr/>
          <p:nvPr/>
        </p:nvCxnSpPr>
        <p:spPr>
          <a:xfrm rot="10800000">
            <a:off x="7792300" y="3625225"/>
            <a:ext cx="56100" cy="52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DISEÑO DEL VIDEOJUEGO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MECÁNICA DE JUEGO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2025" y="2180825"/>
            <a:ext cx="6230145" cy="367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5700" y="3241887"/>
            <a:ext cx="831550" cy="15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  <p:pic>
        <p:nvPicPr>
          <p:cNvPr id="294" name="Shape 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825" y="3817012"/>
            <a:ext cx="1182925" cy="13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558425" y="4959575"/>
            <a:ext cx="1182925" cy="13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45" y="2180837"/>
            <a:ext cx="1281829" cy="11707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Shape 297"/>
          <p:cNvCxnSpPr>
            <a:stCxn id="296" idx="3"/>
          </p:cNvCxnSpPr>
          <p:nvPr/>
        </p:nvCxnSpPr>
        <p:spPr>
          <a:xfrm rot="10800000" flipH="1">
            <a:off x="1978274" y="2720006"/>
            <a:ext cx="939600" cy="46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8" name="Shape 298"/>
          <p:cNvCxnSpPr>
            <a:stCxn id="294" idx="3"/>
          </p:cNvCxnSpPr>
          <p:nvPr/>
        </p:nvCxnSpPr>
        <p:spPr>
          <a:xfrm>
            <a:off x="1417750" y="4503788"/>
            <a:ext cx="1434300" cy="227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9" name="Shape 299"/>
          <p:cNvCxnSpPr/>
          <p:nvPr/>
        </p:nvCxnSpPr>
        <p:spPr>
          <a:xfrm rot="10800000" flipH="1">
            <a:off x="2819025" y="5737025"/>
            <a:ext cx="1417800" cy="296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0" name="Shape 300"/>
          <p:cNvCxnSpPr>
            <a:stCxn id="292" idx="1"/>
          </p:cNvCxnSpPr>
          <p:nvPr/>
        </p:nvCxnSpPr>
        <p:spPr>
          <a:xfrm flipH="1">
            <a:off x="8819800" y="4018737"/>
            <a:ext cx="915900" cy="1183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05824" y="1904048"/>
            <a:ext cx="939600" cy="1265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Shape 302"/>
          <p:cNvCxnSpPr>
            <a:stCxn id="301" idx="1"/>
          </p:cNvCxnSpPr>
          <p:nvPr/>
        </p:nvCxnSpPr>
        <p:spPr>
          <a:xfrm flipH="1">
            <a:off x="9175024" y="2537045"/>
            <a:ext cx="1630800" cy="417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03" name="Shape 3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05825" y="4869501"/>
            <a:ext cx="831550" cy="1553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67250" y="5364625"/>
            <a:ext cx="296675" cy="2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Shape 305"/>
          <p:cNvCxnSpPr/>
          <p:nvPr/>
        </p:nvCxnSpPr>
        <p:spPr>
          <a:xfrm rot="10800000">
            <a:off x="7665900" y="5736925"/>
            <a:ext cx="2621100" cy="66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Dinoyal\Desktop\Yolotl estadosJuego - Page 1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867" y="1729255"/>
            <a:ext cx="6524265" cy="5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" name="Shape 310"/>
          <p:cNvSpPr txBox="1"/>
          <p:nvPr/>
        </p:nvSpPr>
        <p:spPr>
          <a:xfrm>
            <a:off x="581043" y="702000"/>
            <a:ext cx="351120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PROGRESIÓN </a:t>
            </a:r>
          </a:p>
        </p:txBody>
      </p:sp>
      <p:sp>
        <p:nvSpPr>
          <p:cNvPr id="311" name="Shape 3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  <p:sp>
        <p:nvSpPr>
          <p:cNvPr id="313" name="Shape 313">
            <a:hlinkClick r:id="rId4" action="ppaction://hlinksldjump"/>
          </p:cNvPr>
          <p:cNvSpPr/>
          <p:nvPr/>
        </p:nvSpPr>
        <p:spPr>
          <a:xfrm>
            <a:off x="7880100" y="2524875"/>
            <a:ext cx="12861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>
            <a:hlinkClick r:id="rId5" action="ppaction://hlinksldjump"/>
          </p:cNvPr>
          <p:cNvSpPr/>
          <p:nvPr/>
        </p:nvSpPr>
        <p:spPr>
          <a:xfrm>
            <a:off x="6120175" y="3715850"/>
            <a:ext cx="12861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>
            <a:hlinkClick r:id="rId6" action="ppaction://hlinksldjump"/>
          </p:cNvPr>
          <p:cNvSpPr/>
          <p:nvPr/>
        </p:nvSpPr>
        <p:spPr>
          <a:xfrm>
            <a:off x="4486180" y="4502610"/>
            <a:ext cx="12861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>
            <a:hlinkClick r:id="rId7" action="ppaction://hlinksldjump"/>
          </p:cNvPr>
          <p:cNvSpPr/>
          <p:nvPr/>
        </p:nvSpPr>
        <p:spPr>
          <a:xfrm>
            <a:off x="2913525" y="6044255"/>
            <a:ext cx="894600" cy="62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>
            <a:hlinkClick r:id=""/>
          </p:cNvPr>
          <p:cNvSpPr/>
          <p:nvPr/>
        </p:nvSpPr>
        <p:spPr>
          <a:xfrm>
            <a:off x="5458935" y="6054229"/>
            <a:ext cx="894600" cy="62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>
            <a:hlinkClick r:id="rId8" action="ppaction://hlinksldjump"/>
          </p:cNvPr>
          <p:cNvSpPr/>
          <p:nvPr/>
        </p:nvSpPr>
        <p:spPr>
          <a:xfrm>
            <a:off x="7466030" y="3949900"/>
            <a:ext cx="1286100" cy="36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>
            <a:hlinkClick r:id="rId9" action="ppaction://hlinksldjump"/>
          </p:cNvPr>
          <p:cNvSpPr/>
          <p:nvPr/>
        </p:nvSpPr>
        <p:spPr>
          <a:xfrm>
            <a:off x="4718900" y="3874850"/>
            <a:ext cx="1286100" cy="36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NIVELES</a:t>
            </a: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t="3701" b="12239"/>
          <a:stretch/>
        </p:blipFill>
        <p:spPr>
          <a:xfrm flipH="1">
            <a:off x="4713475" y="1970175"/>
            <a:ext cx="1971108" cy="164192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227" y="1970163"/>
            <a:ext cx="1695522" cy="18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5">
            <a:alphaModFix/>
          </a:blip>
          <a:srcRect l="27538" t="24774" r="9429" b="11160"/>
          <a:stretch/>
        </p:blipFill>
        <p:spPr>
          <a:xfrm>
            <a:off x="4906429" y="3969100"/>
            <a:ext cx="3496799" cy="226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225" y="2093004"/>
            <a:ext cx="3304175" cy="21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  <p:pic>
        <p:nvPicPr>
          <p:cNvPr id="331" name="Shape 3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21566" y="4208025"/>
            <a:ext cx="1988796" cy="11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1125" y="5218767"/>
            <a:ext cx="2564424" cy="130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883399" y="2081063"/>
            <a:ext cx="3196626" cy="44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581040" y="3043800"/>
            <a:ext cx="11029200" cy="149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 b="0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P</a:t>
            </a:r>
            <a:r>
              <a:rPr lang="en-US" sz="48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ROTOTIPOS</a:t>
            </a:r>
            <a:r>
              <a:rPr lang="en-US" sz="4800" b="0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CONTENIDO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buNone/>
            </a:pPr>
            <a:endParaRPr sz="2600" b="0" i="0" u="none" strike="noStrike" cap="none" dirty="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  <a:p>
            <a:pPr marL="343080" marR="0" lvl="0" indent="-403024" algn="l" rtl="0">
              <a:lnSpc>
                <a:spcPct val="100000"/>
              </a:lnSpc>
              <a:spcBef>
                <a:spcPts val="0"/>
              </a:spcBef>
              <a:buClr>
                <a:srgbClr val="4A86E8"/>
              </a:buClr>
              <a:buSzPct val="100000"/>
              <a:buFont typeface="Noto Sans Symbols"/>
              <a:buAutoNum type="arabicPeriod"/>
            </a:pP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Planteamiento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del </a:t>
            </a: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problema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43080" marR="0" lvl="0" indent="-403024" algn="l" rtl="0">
              <a:lnSpc>
                <a:spcPct val="100000"/>
              </a:lnSpc>
              <a:spcBef>
                <a:spcPts val="0"/>
              </a:spcBef>
              <a:buClr>
                <a:srgbClr val="4A86E8"/>
              </a:buClr>
              <a:buSzPct val="100000"/>
              <a:buFont typeface="Noto Sans Symbols"/>
              <a:buAutoNum type="arabicPeriod"/>
            </a:pP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Solución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43080" marR="0" lvl="0" indent="-403024" algn="l" rtl="0">
              <a:lnSpc>
                <a:spcPct val="100000"/>
              </a:lnSpc>
              <a:spcBef>
                <a:spcPts val="0"/>
              </a:spcBef>
              <a:buClr>
                <a:srgbClr val="4A86E8"/>
              </a:buClr>
              <a:buSzPct val="100000"/>
              <a:buFont typeface="Noto Sans Symbols"/>
              <a:buAutoNum type="arabicPeriod"/>
            </a:pP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Análisis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del </a:t>
            </a: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videojuego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43080" marR="0" lvl="0" indent="-403024" algn="l" rtl="0">
              <a:lnSpc>
                <a:spcPct val="100000"/>
              </a:lnSpc>
              <a:spcBef>
                <a:spcPts val="0"/>
              </a:spcBef>
              <a:buClr>
                <a:srgbClr val="4A86E8"/>
              </a:buClr>
              <a:buSzPct val="100000"/>
              <a:buFont typeface="Noto Sans Symbols"/>
              <a:buAutoNum type="arabicPeriod"/>
            </a:pP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Diseño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del </a:t>
            </a: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videojuego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43080" marR="0" lvl="0" indent="-403024" algn="l" rtl="0">
              <a:lnSpc>
                <a:spcPct val="100000"/>
              </a:lnSpc>
              <a:spcBef>
                <a:spcPts val="0"/>
              </a:spcBef>
              <a:buClr>
                <a:srgbClr val="4A86E8"/>
              </a:buClr>
              <a:buSzPct val="100000"/>
              <a:buFont typeface="Noto Sans Symbols"/>
              <a:buAutoNum type="arabicPeriod"/>
            </a:pP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Prototipos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43080" marR="0" lvl="0" indent="-403024" algn="l" rtl="0">
              <a:lnSpc>
                <a:spcPct val="100000"/>
              </a:lnSpc>
              <a:spcBef>
                <a:spcPts val="0"/>
              </a:spcBef>
              <a:buClr>
                <a:srgbClr val="4A86E8"/>
              </a:buClr>
              <a:buSzPct val="100000"/>
              <a:buFont typeface="Noto Sans Symbols"/>
              <a:buAutoNum type="arabicPeriod"/>
            </a:pP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Resultados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43080" marR="0" lvl="0" indent="-403024" algn="l" rtl="0">
              <a:lnSpc>
                <a:spcPct val="100000"/>
              </a:lnSpc>
              <a:spcBef>
                <a:spcPts val="0"/>
              </a:spcBef>
              <a:buClr>
                <a:srgbClr val="4A86E8"/>
              </a:buClr>
              <a:buSzPct val="100000"/>
              <a:buFont typeface="Noto Sans Symbols"/>
              <a:buAutoNum type="arabicPeriod"/>
            </a:pP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Observaciones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43080" marR="0" lvl="0" indent="-403024" algn="l" rtl="0">
              <a:lnSpc>
                <a:spcPct val="100000"/>
              </a:lnSpc>
              <a:spcBef>
                <a:spcPts val="0"/>
              </a:spcBef>
              <a:buClr>
                <a:srgbClr val="4A86E8"/>
              </a:buClr>
              <a:buSzPct val="100000"/>
              <a:buFont typeface="Noto Sans Symbols"/>
              <a:buAutoNum type="arabicPeriod"/>
            </a:pPr>
            <a:r>
              <a:rPr lang="en-US" sz="26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Trabajo</a:t>
            </a:r>
            <a:r>
              <a:rPr lang="en-US" sz="26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a </a:t>
            </a:r>
            <a:r>
              <a:rPr lang="en-US" sz="26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futuro</a:t>
            </a:r>
            <a:r>
              <a:rPr lang="en-US" sz="26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43080" marR="0" lvl="0" indent="-403024" algn="l" rtl="0">
              <a:lnSpc>
                <a:spcPct val="100000"/>
              </a:lnSpc>
              <a:spcBef>
                <a:spcPts val="0"/>
              </a:spcBef>
              <a:buClr>
                <a:srgbClr val="4A86E8"/>
              </a:buClr>
              <a:buSzPct val="100000"/>
              <a:buFont typeface="Noto Sans Symbols"/>
              <a:buAutoNum type="arabicPeriod"/>
            </a:pPr>
            <a:r>
              <a:rPr lang="en-US" sz="2600" b="0" i="0" u="none" strike="noStrike" cap="non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Referencias</a:t>
            </a:r>
            <a:r>
              <a:rPr lang="en-US" sz="2600" b="0" i="0" u="none" strike="noStrike" cap="non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PROTOTIPO</a:t>
            </a: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1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pic>
        <p:nvPicPr>
          <p:cNvPr id="2" name="prototipo01">
            <a:hlinkClick r:id="" action="ppaction://media"/>
            <a:extLst>
              <a:ext uri="{FF2B5EF4-FFF2-40B4-BE49-F238E27FC236}">
                <a16:creationId xmlns="" xmlns:a16="http://schemas.microsoft.com/office/drawing/2014/main" id="{8781D6C7-32B3-4E1F-B191-DA14E2256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6731" y="1911360"/>
            <a:ext cx="7537938" cy="4225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PROTOTIPO 2 PARTE 1</a:t>
            </a: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  <p:pic>
        <p:nvPicPr>
          <p:cNvPr id="2" name="Player">
            <a:hlinkClick r:id="" action="ppaction://media"/>
            <a:extLst>
              <a:ext uri="{FF2B5EF4-FFF2-40B4-BE49-F238E27FC236}">
                <a16:creationId xmlns="" xmlns:a16="http://schemas.microsoft.com/office/drawing/2014/main" id="{D4D7967D-8B61-4D3B-9D9A-BEE467D33B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6392" y="2140670"/>
            <a:ext cx="7678615" cy="4304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PROTOTIPO 2 PARTE 2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pic>
        <p:nvPicPr>
          <p:cNvPr id="2" name="FollowedCharacter">
            <a:hlinkClick r:id="" action="ppaction://media"/>
            <a:extLst>
              <a:ext uri="{FF2B5EF4-FFF2-40B4-BE49-F238E27FC236}">
                <a16:creationId xmlns="" xmlns:a16="http://schemas.microsoft.com/office/drawing/2014/main" id="{561746A4-A656-49CF-975A-C91192888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3340" y="2120632"/>
            <a:ext cx="7312855" cy="4099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 b="0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RESULTADOS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AVANCES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50" y="2159625"/>
            <a:ext cx="1001575" cy="9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4">
            <a:alphaModFix/>
          </a:blip>
          <a:srcRect l="8064" r="22534" b="65749"/>
          <a:stretch/>
        </p:blipFill>
        <p:spPr>
          <a:xfrm>
            <a:off x="2044200" y="2232075"/>
            <a:ext cx="270365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 rotWithShape="1">
          <a:blip r:embed="rId4">
            <a:alphaModFix/>
          </a:blip>
          <a:srcRect l="9102" r="74291" b="65749"/>
          <a:stretch/>
        </p:blipFill>
        <p:spPr>
          <a:xfrm>
            <a:off x="4747850" y="2232075"/>
            <a:ext cx="64695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575" y="3381612"/>
            <a:ext cx="1108525" cy="11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 l="8064" r="22534" b="65749"/>
          <a:stretch/>
        </p:blipFill>
        <p:spPr>
          <a:xfrm>
            <a:off x="2044200" y="3617550"/>
            <a:ext cx="270365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4">
            <a:alphaModFix/>
          </a:blip>
          <a:srcRect l="9102" r="74291" b="65749"/>
          <a:stretch/>
        </p:blipFill>
        <p:spPr>
          <a:xfrm>
            <a:off x="4747850" y="3617550"/>
            <a:ext cx="64695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49" y="4797325"/>
            <a:ext cx="1241576" cy="11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4">
            <a:alphaModFix/>
          </a:blip>
          <a:srcRect l="78605" t="62799" r="6583" b="9332"/>
          <a:stretch/>
        </p:blipFill>
        <p:spPr>
          <a:xfrm>
            <a:off x="3338100" y="5074750"/>
            <a:ext cx="577000" cy="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4">
            <a:alphaModFix/>
          </a:blip>
          <a:srcRect l="9102" r="74291" b="65749"/>
          <a:stretch/>
        </p:blipFill>
        <p:spPr>
          <a:xfrm>
            <a:off x="2044200" y="5003025"/>
            <a:ext cx="64695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 rotWithShape="1">
          <a:blip r:embed="rId4">
            <a:alphaModFix/>
          </a:blip>
          <a:srcRect l="78605" t="62799" r="6583" b="9332"/>
          <a:stretch/>
        </p:blipFill>
        <p:spPr>
          <a:xfrm>
            <a:off x="3915100" y="5074750"/>
            <a:ext cx="577000" cy="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 rotWithShape="1">
          <a:blip r:embed="rId4">
            <a:alphaModFix/>
          </a:blip>
          <a:srcRect l="78605" t="62799" r="6583" b="9332"/>
          <a:stretch/>
        </p:blipFill>
        <p:spPr>
          <a:xfrm>
            <a:off x="4504550" y="5074750"/>
            <a:ext cx="577000" cy="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6625" y="2062774"/>
            <a:ext cx="1108525" cy="11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 l="8064" r="22534" b="65749"/>
          <a:stretch/>
        </p:blipFill>
        <p:spPr>
          <a:xfrm>
            <a:off x="8209725" y="2232075"/>
            <a:ext cx="270365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4">
            <a:alphaModFix/>
          </a:blip>
          <a:srcRect l="9102" r="74291" b="65749"/>
          <a:stretch/>
        </p:blipFill>
        <p:spPr>
          <a:xfrm>
            <a:off x="10913375" y="2232075"/>
            <a:ext cx="64695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 rotWithShape="1">
          <a:blip r:embed="rId4">
            <a:alphaModFix/>
          </a:blip>
          <a:srcRect l="76491" t="30476" r="8697" b="41654"/>
          <a:stretch/>
        </p:blipFill>
        <p:spPr>
          <a:xfrm>
            <a:off x="2691150" y="5074750"/>
            <a:ext cx="577000" cy="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0108" y="4700465"/>
            <a:ext cx="1241574" cy="124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 l="78605" t="62799" r="6583" b="9332"/>
          <a:stretch/>
        </p:blipFill>
        <p:spPr>
          <a:xfrm>
            <a:off x="9665600" y="5074750"/>
            <a:ext cx="577000" cy="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 rotWithShape="1">
          <a:blip r:embed="rId4">
            <a:alphaModFix/>
          </a:blip>
          <a:srcRect l="9102" r="74291" b="65749"/>
          <a:stretch/>
        </p:blipFill>
        <p:spPr>
          <a:xfrm>
            <a:off x="8371700" y="5003025"/>
            <a:ext cx="64695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 rotWithShape="1">
          <a:blip r:embed="rId4">
            <a:alphaModFix/>
          </a:blip>
          <a:srcRect l="78605" t="62799" r="6583" b="9332"/>
          <a:stretch/>
        </p:blipFill>
        <p:spPr>
          <a:xfrm>
            <a:off x="10242600" y="5074750"/>
            <a:ext cx="577000" cy="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 rotWithShape="1">
          <a:blip r:embed="rId4">
            <a:alphaModFix/>
          </a:blip>
          <a:srcRect l="78605" t="62799" r="6583" b="9332"/>
          <a:stretch/>
        </p:blipFill>
        <p:spPr>
          <a:xfrm>
            <a:off x="10832050" y="5074750"/>
            <a:ext cx="577000" cy="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4">
            <a:alphaModFix/>
          </a:blip>
          <a:srcRect l="78605" t="62799" r="6583" b="9332"/>
          <a:stretch/>
        </p:blipFill>
        <p:spPr>
          <a:xfrm>
            <a:off x="9100600" y="5074750"/>
            <a:ext cx="577000" cy="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6625" y="3381624"/>
            <a:ext cx="1108525" cy="11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 l="8064" r="22534" b="65749"/>
          <a:stretch/>
        </p:blipFill>
        <p:spPr>
          <a:xfrm>
            <a:off x="8209725" y="3617550"/>
            <a:ext cx="2703650" cy="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 rotWithShape="1">
          <a:blip r:embed="rId4">
            <a:alphaModFix/>
          </a:blip>
          <a:srcRect l="76491" t="30476" r="8697" b="41654"/>
          <a:stretch/>
        </p:blipFill>
        <p:spPr>
          <a:xfrm>
            <a:off x="10973363" y="3622650"/>
            <a:ext cx="577000" cy="6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 b="0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OBSERVACIONES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OBSERVACIONES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75" y="2010825"/>
            <a:ext cx="3928400" cy="23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050" y="4428725"/>
            <a:ext cx="1984650" cy="19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851" y="2010826"/>
            <a:ext cx="6398825" cy="40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581040" y="3043800"/>
            <a:ext cx="11029200" cy="149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TRABAJO A FUTURO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581040" y="4541400"/>
            <a:ext cx="11029200" cy="6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  <p:sp>
        <p:nvSpPr>
          <p:cNvPr id="427" name="Shape 427"/>
          <p:cNvSpPr txBox="1"/>
          <p:nvPr/>
        </p:nvSpPr>
        <p:spPr>
          <a:xfrm>
            <a:off x="571500" y="2063750"/>
            <a:ext cx="10906200" cy="379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93700">
              <a:spcBef>
                <a:spcPts val="0"/>
              </a:spcBef>
              <a:spcAft>
                <a:spcPts val="0"/>
              </a:spcAft>
              <a:buSzPct val="100000"/>
              <a:buFont typeface="Cabin"/>
              <a:buChar char="●"/>
            </a:pPr>
            <a:r>
              <a:rPr lang="en-US" sz="2600">
                <a:latin typeface="Cabin"/>
                <a:ea typeface="Cabin"/>
                <a:cs typeface="Cabin"/>
                <a:sym typeface="Cabin"/>
              </a:rPr>
              <a:t>Maquetado de los niveles restantes.</a:t>
            </a:r>
          </a:p>
          <a:p>
            <a:pPr marL="457200" lvl="0" indent="-393700">
              <a:spcBef>
                <a:spcPts val="0"/>
              </a:spcBef>
              <a:spcAft>
                <a:spcPts val="0"/>
              </a:spcAft>
              <a:buSzPct val="100000"/>
              <a:buFont typeface="Cabin"/>
              <a:buChar char="●"/>
            </a:pPr>
            <a:r>
              <a:rPr lang="en-US" sz="2600">
                <a:latin typeface="Cabin"/>
                <a:ea typeface="Cabin"/>
                <a:cs typeface="Cabin"/>
                <a:sym typeface="Cabin"/>
              </a:rPr>
              <a:t>Completar nivel 2, 3 y 4.</a:t>
            </a:r>
          </a:p>
          <a:p>
            <a:pPr marL="457200" lvl="0" indent="-393700">
              <a:spcBef>
                <a:spcPts val="0"/>
              </a:spcBef>
              <a:spcAft>
                <a:spcPts val="0"/>
              </a:spcAft>
              <a:buSzPct val="100000"/>
              <a:buFont typeface="Cabin"/>
              <a:buChar char="●"/>
            </a:pPr>
            <a:r>
              <a:rPr lang="en-US" sz="2600">
                <a:latin typeface="Cabin"/>
                <a:ea typeface="Cabin"/>
                <a:cs typeface="Cabin"/>
                <a:sym typeface="Cabin"/>
              </a:rPr>
              <a:t>Bloques de animaciones de enemigos normales.</a:t>
            </a:r>
          </a:p>
          <a:p>
            <a:pPr marL="457200" lvl="0" indent="-393700">
              <a:spcBef>
                <a:spcPts val="0"/>
              </a:spcBef>
              <a:spcAft>
                <a:spcPts val="0"/>
              </a:spcAft>
              <a:buSzPct val="100000"/>
              <a:buFont typeface="Cabin"/>
              <a:buChar char="●"/>
            </a:pPr>
            <a:r>
              <a:rPr lang="en-US" sz="2600">
                <a:latin typeface="Cabin"/>
                <a:ea typeface="Cabin"/>
                <a:cs typeface="Cabin"/>
                <a:sym typeface="Cabin"/>
              </a:rPr>
              <a:t>Bloques de enemigos tipo jefe para niveles 2, 3 y 4.</a:t>
            </a:r>
          </a:p>
          <a:p>
            <a:pPr marL="457200" lvl="0" indent="-393700">
              <a:spcBef>
                <a:spcPts val="0"/>
              </a:spcBef>
              <a:buSzPct val="100000"/>
              <a:buFont typeface="Cabin"/>
              <a:buChar char="●"/>
            </a:pPr>
            <a:r>
              <a:rPr lang="en-US" sz="2600">
                <a:latin typeface="Cabin"/>
                <a:ea typeface="Cabin"/>
                <a:cs typeface="Cabin"/>
                <a:sym typeface="Cabin"/>
              </a:rPr>
              <a:t>Interfaces menú principal y menú selección de nivel funcionales</a:t>
            </a:r>
          </a:p>
          <a:p>
            <a:pPr lvl="0">
              <a:spcBef>
                <a:spcPts val="0"/>
              </a:spcBef>
              <a:buNone/>
            </a:pPr>
            <a:endParaRPr sz="26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TRABAJO A FUTURO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/>
        </p:nvSpPr>
        <p:spPr>
          <a:xfrm>
            <a:off x="488520" y="357408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 b="0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GRACIAS POR SU ATENCIÓN</a:t>
            </a: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 l="4238" t="2123" r="17697" b="22319"/>
          <a:stretch/>
        </p:blipFill>
        <p:spPr>
          <a:xfrm>
            <a:off x="6812375" y="910775"/>
            <a:ext cx="4313667" cy="305308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 b="0" i="0" u="none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PLANTEAMIENTO DEL PROBLEMA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REFERENCIAS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581050" y="2180526"/>
            <a:ext cx="11029200" cy="441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100000"/>
              </a:lnSpc>
              <a:spcBef>
                <a:spcPts val="0"/>
              </a:spcBef>
              <a:buClr>
                <a:srgbClr val="4590B8"/>
              </a:buClr>
              <a:buSzPct val="91999"/>
              <a:buFont typeface="Wingdings" panose="05000000000000000000" pitchFamily="2" charset="2"/>
              <a:buChar char="§"/>
            </a:pP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B.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Pelaez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 , (2007). “La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importancia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del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videojuego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como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medio de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comunicación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”. México.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Revistacomunicologia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Disponible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: </a:t>
            </a:r>
            <a:r>
              <a:rPr lang="en-US" sz="1800" b="0" u="sng" strike="noStrike" dirty="0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http://www.tecnologiahechapalabra.com/sociedad/sociologia_comunicacion/articulo.asp?i=1718</a:t>
            </a:r>
          </a:p>
          <a:p>
            <a:pPr marL="306000" marR="0" lvl="0" indent="-306000" algn="l" rtl="0">
              <a:lnSpc>
                <a:spcPct val="100000"/>
              </a:lnSpc>
              <a:spcBef>
                <a:spcPts val="0"/>
              </a:spcBef>
              <a:buClr>
                <a:srgbClr val="4590B8"/>
              </a:buClr>
              <a:buSzPct val="91999"/>
              <a:buFont typeface="Wingdings" panose="05000000000000000000" pitchFamily="2" charset="2"/>
              <a:buChar char="§"/>
            </a:pP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El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mundo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Tehuacan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., (2017). “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Tipos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cultura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y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cultura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híbrida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”. El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mundo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Tehuacan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Disponible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: </a:t>
            </a:r>
            <a:r>
              <a:rPr lang="en-US" sz="1800" b="0" u="sng" strike="noStrike" dirty="0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http://www.elmundodetehuacan.com/index.php/opinion/opinion-conten-ini/28997-Tipos-de-cultura-y-cultura-h%C3%ADbrida</a:t>
            </a:r>
          </a:p>
          <a:p>
            <a:pPr marL="306000" marR="0" lvl="0" indent="-306000" algn="l" rtl="0">
              <a:lnSpc>
                <a:spcPct val="100000"/>
              </a:lnSpc>
              <a:spcBef>
                <a:spcPts val="0"/>
              </a:spcBef>
              <a:buClr>
                <a:srgbClr val="4590B8"/>
              </a:buClr>
              <a:buSzPct val="91999"/>
              <a:buFont typeface="Wingdings" panose="05000000000000000000" pitchFamily="2" charset="2"/>
              <a:buChar char="§"/>
            </a:pP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GrupoFórmula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., (2017). “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Encuesta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UNAM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revela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mexicanos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saben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poco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la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Constitución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”.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GrupoFórmula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Disponible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: </a:t>
            </a:r>
            <a:r>
              <a:rPr lang="en-US" sz="1800" b="0" u="sng" strike="noStrike" dirty="0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http://www.radioformula.com.mx/notas.asp?Idn=660351&amp;idFC=2017#</a:t>
            </a:r>
          </a:p>
          <a:p>
            <a:pPr marL="306000" marR="0" lvl="0" indent="-306000" algn="l" rtl="0">
              <a:lnSpc>
                <a:spcPct val="100000"/>
              </a:lnSpc>
              <a:spcBef>
                <a:spcPts val="0"/>
              </a:spcBef>
              <a:buClr>
                <a:srgbClr val="4590B8"/>
              </a:buClr>
              <a:buSzPct val="91999"/>
              <a:buFont typeface="Wingdings" panose="05000000000000000000" pitchFamily="2" charset="2"/>
              <a:buChar char="§"/>
            </a:pP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Parametría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., (2015). “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Desconocen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qué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país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se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independizó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México”.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Parametría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Disponible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: </a:t>
            </a:r>
            <a:r>
              <a:rPr lang="en-US" sz="1800" b="0" u="sng" strike="noStrike" dirty="0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6"/>
              </a:rPr>
              <a:t>http://www.parametria.com.mx/carta_parametrica.php?cp=4803</a:t>
            </a:r>
          </a:p>
          <a:p>
            <a:pPr marL="306000" lvl="0" indent="-315144" rtl="0">
              <a:spcBef>
                <a:spcPts val="0"/>
              </a:spcBef>
              <a:buClr>
                <a:srgbClr val="3D3D3D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M. U. Gerardo Abraham, N. L. Claudia Esther., (2010).  “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Proceso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desarrollo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para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videojuegos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”. México. Universidad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Autónoma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Ciudad Juárez.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Disponible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: erevistas.uacj.mx/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ojs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/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index.php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/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culcyt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/article/download/299/283</a:t>
            </a:r>
          </a:p>
          <a:p>
            <a:pPr marL="306000" lvl="0" indent="-315144" rtl="0">
              <a:spcBef>
                <a:spcPts val="0"/>
              </a:spcBef>
              <a:buClr>
                <a:srgbClr val="3D3D3D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Newzoo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 “</a:t>
            </a:r>
            <a:r>
              <a:rPr lang="en-US" sz="1800" dirty="0">
                <a:latin typeface="Cabin"/>
                <a:ea typeface="Cabin"/>
                <a:cs typeface="Cabin"/>
                <a:sym typeface="Cabin"/>
              </a:rPr>
              <a:t>The global games market will reach $108.9 billion in 2017 with mobile taking 42%” </a:t>
            </a:r>
            <a:r>
              <a:rPr lang="en-US" sz="1800" u="sng" dirty="0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7"/>
              </a:rPr>
              <a:t>https://newzoo.com/insights/articles/the-global-games-market-will-reach-108-9-billion-in-2017-with-mobile-taking-42/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SzPct val="25000"/>
              <a:buFont typeface="Wingdings" panose="05000000000000000000" pitchFamily="2" charset="2"/>
              <a:buChar char="§"/>
            </a:pPr>
            <a:endParaRPr sz="1800" b="0" strike="noStrike" dirty="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REFERENCIAS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581050" y="2180526"/>
            <a:ext cx="11029200" cy="441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306000" marR="0" lvl="0" indent="-306000" algn="l" rtl="0">
              <a:lnSpc>
                <a:spcPct val="100000"/>
              </a:lnSpc>
              <a:spcBef>
                <a:spcPts val="0"/>
              </a:spcBef>
              <a:buClr>
                <a:srgbClr val="4590B8"/>
              </a:buClr>
              <a:buSzPct val="91999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Instituto Federal de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Telecomunicaciones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, (20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16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). “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ENCUESTA NACIONAL DE CONSUMO DE CONTENIDOS AUDIOVISUALES 2016”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 México.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Disponible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b="0" strike="noStrike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1800" b="0" strike="noStrike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: </a:t>
            </a:r>
            <a:r>
              <a:rPr lang="en-US" sz="1800" u="sng" dirty="0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3"/>
              </a:rPr>
              <a:t>http://www.ift.org.mx/sites/default/files/encca2016_vf-compressed.pdf</a:t>
            </a:r>
          </a:p>
          <a:p>
            <a:pPr marL="306000" lvl="0" indent="-315144" rtl="0">
              <a:spcBef>
                <a:spcPts val="0"/>
              </a:spcBef>
              <a:buClr>
                <a:srgbClr val="3D3D3D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Instituto Nacional de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Estadística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y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GeografíaI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, (2016). “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Módulo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sobre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Eventos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Culturales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seleccionados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MODECULT” (2017). México.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Revistacomunicologia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.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Disponible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: </a:t>
            </a:r>
            <a:r>
              <a:rPr lang="en-US" sz="1800" u="sng" dirty="0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4"/>
              </a:rPr>
              <a:t>http://internet.contenidos.inegi.org.mx/contenidos/productos/prod_serv/contenidos/espanol/bvinegi/productos/nueva_estruc/promo/resultados_modecult_may2017.pdf</a:t>
            </a:r>
          </a:p>
          <a:p>
            <a:pPr marL="306000" lvl="0" indent="-315144" rtl="0">
              <a:spcBef>
                <a:spcPts val="0"/>
              </a:spcBef>
              <a:buClr>
                <a:srgbClr val="3D3D3D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Guillermo Marín (2010), “Historia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verdadera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del México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Profundo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”, México.</a:t>
            </a:r>
          </a:p>
          <a:p>
            <a:pPr marL="306000" lvl="0" indent="-315144" rtl="0">
              <a:spcBef>
                <a:spcPts val="0"/>
              </a:spcBef>
              <a:buClr>
                <a:srgbClr val="3D3D3D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Xataka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(2017)., “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Estadísticas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distribución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Android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Abril 2017: Nougat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sigue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ganando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terreno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”. México.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Disponible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: </a:t>
            </a:r>
            <a:r>
              <a:rPr lang="en-US" sz="1800" u="sng" dirty="0">
                <a:solidFill>
                  <a:schemeClr val="hlink"/>
                </a:solidFill>
                <a:latin typeface="Cabin"/>
                <a:ea typeface="Cabin"/>
                <a:cs typeface="Cabin"/>
                <a:sym typeface="Cabin"/>
                <a:hlinkClick r:id="rId5"/>
              </a:rPr>
              <a:t>https://www.xataka.com.mx/celulares-y-smartphones/estadisticas-de-distribucion-de-android-en-abril-2017-nougat-sigue-ganando-terreno</a:t>
            </a:r>
          </a:p>
          <a:p>
            <a:pPr marL="306000" lvl="0" indent="-315144" rtl="0">
              <a:spcBef>
                <a:spcPts val="0"/>
              </a:spcBef>
              <a:buClr>
                <a:srgbClr val="3D3D3D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Lino (2017)., “Android VS iOS ¿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Quién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domina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el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mundo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de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los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Smartphones?” , México.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Disponible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800" dirty="0" err="1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en</a:t>
            </a:r>
            <a:r>
              <a:rPr lang="en-US" sz="1800" dirty="0">
                <a:solidFill>
                  <a:srgbClr val="3D3D3D"/>
                </a:solidFill>
                <a:latin typeface="Cabin"/>
                <a:ea typeface="Cabin"/>
                <a:cs typeface="Cabin"/>
                <a:sym typeface="Cabin"/>
              </a:rPr>
              <a:t>: http://blog.linio.com.mx/2017/04/12/android-vs-ios-quien-domina-el-mundo-de-los-smartphones/</a:t>
            </a:r>
          </a:p>
          <a:p>
            <a:pPr marL="285750" lvl="0" indent="-285750" rtl="0">
              <a:spcBef>
                <a:spcPts val="0"/>
              </a:spcBef>
              <a:buFont typeface="Wingdings" panose="05000000000000000000" pitchFamily="2" charset="2"/>
              <a:buChar char="§"/>
            </a:pPr>
            <a:endParaRPr sz="1800" dirty="0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/>
        </p:nvSpPr>
        <p:spPr>
          <a:xfrm>
            <a:off x="581040" y="3043800"/>
            <a:ext cx="11029200" cy="149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ANEXOS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581040" y="4541400"/>
            <a:ext cx="11029200" cy="6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6" name="Shape 45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PROGRESIÓN </a:t>
            </a:r>
          </a:p>
        </p:txBody>
      </p:sp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t="4677" r="56316" b="50173"/>
          <a:stretch/>
        </p:blipFill>
        <p:spPr>
          <a:xfrm>
            <a:off x="2390400" y="1861975"/>
            <a:ext cx="7286625" cy="486705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33</a:t>
            </a:fld>
            <a:endParaRPr lang="en-US"/>
          </a:p>
        </p:txBody>
      </p:sp>
      <p:pic>
        <p:nvPicPr>
          <p:cNvPr id="6" name="Shape 46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3042" y="842857"/>
            <a:ext cx="731700" cy="7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PANTALLAS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  <p:pic>
        <p:nvPicPr>
          <p:cNvPr id="471" name="Shape 471"/>
          <p:cNvPicPr preferRelativeResize="0"/>
          <p:nvPr/>
        </p:nvPicPr>
        <p:blipFill rotWithShape="1">
          <a:blip r:embed="rId3">
            <a:alphaModFix/>
          </a:blip>
          <a:srcRect l="38834" t="21837" r="12470" b="20862"/>
          <a:stretch/>
        </p:blipFill>
        <p:spPr>
          <a:xfrm>
            <a:off x="2089713" y="1857300"/>
            <a:ext cx="8011976" cy="48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6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3042" y="842857"/>
            <a:ext cx="731700" cy="7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3">
            <a:alphaModFix/>
          </a:blip>
          <a:srcRect l="29823" t="22364" r="8596" b="13827"/>
          <a:stretch/>
        </p:blipFill>
        <p:spPr>
          <a:xfrm>
            <a:off x="2081250" y="1975400"/>
            <a:ext cx="7892526" cy="4597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PANTALLAS</a:t>
            </a:r>
          </a:p>
        </p:txBody>
      </p:sp>
      <p:pic>
        <p:nvPicPr>
          <p:cNvPr id="7" name="Shape 46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3042" y="842857"/>
            <a:ext cx="731700" cy="7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36</a:t>
            </a:fld>
            <a:endParaRPr lang="en-US"/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3">
            <a:alphaModFix/>
          </a:blip>
          <a:srcRect l="42143" t="20847" r="22023" b="43583"/>
          <a:stretch/>
        </p:blipFill>
        <p:spPr>
          <a:xfrm>
            <a:off x="2077179" y="1899510"/>
            <a:ext cx="7877025" cy="46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PANTALLAS</a:t>
            </a:r>
          </a:p>
        </p:txBody>
      </p:sp>
      <p:pic>
        <p:nvPicPr>
          <p:cNvPr id="7" name="Shape 46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3042" y="842857"/>
            <a:ext cx="731700" cy="7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37</a:t>
            </a:fld>
            <a:endParaRPr lang="en-US"/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 l="42233" t="17879" r="23017" b="44360"/>
          <a:stretch/>
        </p:blipFill>
        <p:spPr>
          <a:xfrm>
            <a:off x="2545950" y="1879350"/>
            <a:ext cx="7244550" cy="46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PANTALLAS</a:t>
            </a:r>
          </a:p>
        </p:txBody>
      </p:sp>
      <p:pic>
        <p:nvPicPr>
          <p:cNvPr id="7" name="Shape 46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3042" y="842857"/>
            <a:ext cx="731700" cy="7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38</a:t>
            </a:fld>
            <a:endParaRPr lang="en-US"/>
          </a:p>
        </p:txBody>
      </p:sp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 l="41380" t="36776" r="22652" b="25224"/>
          <a:stretch/>
        </p:blipFill>
        <p:spPr>
          <a:xfrm>
            <a:off x="2413500" y="1890276"/>
            <a:ext cx="7365001" cy="46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PANTALLAS</a:t>
            </a:r>
          </a:p>
        </p:txBody>
      </p:sp>
      <p:pic>
        <p:nvPicPr>
          <p:cNvPr id="7" name="Shape 46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3042" y="842857"/>
            <a:ext cx="731700" cy="7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CULTURA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l="35126" t="34419" r="33718" b="33273"/>
          <a:stretch/>
        </p:blipFill>
        <p:spPr>
          <a:xfrm>
            <a:off x="2210052" y="3630924"/>
            <a:ext cx="1011958" cy="10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172" y="2508641"/>
            <a:ext cx="1342296" cy="15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r="32400" b="3372"/>
          <a:stretch/>
        </p:blipFill>
        <p:spPr>
          <a:xfrm>
            <a:off x="3333559" y="2508647"/>
            <a:ext cx="1227729" cy="1474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 l="11619" t="14293" r="12731" b="16252"/>
          <a:stretch/>
        </p:blipFill>
        <p:spPr>
          <a:xfrm>
            <a:off x="883172" y="4724072"/>
            <a:ext cx="1342291" cy="99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8306" y="4660742"/>
            <a:ext cx="1342292" cy="1326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604562" y="2376779"/>
            <a:ext cx="4385700" cy="3786900"/>
          </a:xfrm>
          <a:prstGeom prst="rect">
            <a:avLst/>
          </a:prstGeom>
          <a:noFill/>
          <a:ln w="114300" cap="flat" cmpd="sng">
            <a:solidFill>
              <a:srgbClr val="CCA677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8">
            <a:alphaModFix/>
          </a:blip>
          <a:srcRect b="15282"/>
          <a:stretch/>
        </p:blipFill>
        <p:spPr>
          <a:xfrm>
            <a:off x="5532145" y="2806165"/>
            <a:ext cx="1803589" cy="2324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9606" y="2180125"/>
            <a:ext cx="1922128" cy="107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61726" y="2228043"/>
            <a:ext cx="1427224" cy="15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54173" y="3360108"/>
            <a:ext cx="1492987" cy="113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55861" y="4689743"/>
            <a:ext cx="1733086" cy="12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00983" y="3783315"/>
            <a:ext cx="842843" cy="86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8027103" y="4591829"/>
            <a:ext cx="1427218" cy="13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MAGNITUD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581040" y="2180520"/>
            <a:ext cx="5819400" cy="36781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strike="noStrike">
              <a:solidFill>
                <a:srgbClr val="3D3D3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600" y="5033253"/>
            <a:ext cx="2239875" cy="170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00" y="3328125"/>
            <a:ext cx="2368663" cy="17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l="18456" t="38974" r="19693" b="19638"/>
          <a:stretch/>
        </p:blipFill>
        <p:spPr>
          <a:xfrm>
            <a:off x="3480475" y="3658075"/>
            <a:ext cx="8445298" cy="31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6">
            <a:alphaModFix/>
          </a:blip>
          <a:srcRect l="36809" t="35644" r="37651" b="19999"/>
          <a:stretch/>
        </p:blipFill>
        <p:spPr>
          <a:xfrm>
            <a:off x="7913049" y="1848619"/>
            <a:ext cx="2950601" cy="288115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3808175" y="2213100"/>
            <a:ext cx="3890700" cy="126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 b="1"/>
              <a:t>Población de 18 y más años por condición de </a:t>
            </a:r>
            <a:r>
              <a:rPr lang="en-US" sz="1800" b="1" u="sng"/>
              <a:t>asistencia</a:t>
            </a:r>
            <a:r>
              <a:rPr lang="en-US" sz="1800" b="1"/>
              <a:t> a eventos culturales seleccionados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3274" y="1906425"/>
            <a:ext cx="2550725" cy="15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4800" b="0" strike="noStrike" cap="none">
                <a:solidFill>
                  <a:srgbClr val="1A3260"/>
                </a:solidFill>
                <a:latin typeface="Cabin"/>
                <a:ea typeface="Cabin"/>
                <a:cs typeface="Cabin"/>
                <a:sym typeface="Cabin"/>
              </a:rPr>
              <a:t>SOLUCIÓN DEL PROBLEMA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581040" y="702000"/>
            <a:ext cx="1102920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GAMIFICACIÓN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l="12349" t="5741" r="11703" b="8568"/>
          <a:stretch/>
        </p:blipFill>
        <p:spPr>
          <a:xfrm>
            <a:off x="461750" y="1978276"/>
            <a:ext cx="5908927" cy="4612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2425" y="2375700"/>
            <a:ext cx="1681525" cy="15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0720" y="2192312"/>
            <a:ext cx="2981699" cy="187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36155" t="5741" r="35316" b="67477"/>
          <a:stretch/>
        </p:blipFill>
        <p:spPr>
          <a:xfrm>
            <a:off x="1619287" y="3213675"/>
            <a:ext cx="3593852" cy="21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6502" y="4110061"/>
            <a:ext cx="2951392" cy="2481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VIDEOJUEGO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2925" y="5046300"/>
            <a:ext cx="3441424" cy="16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650" y="2195625"/>
            <a:ext cx="6228675" cy="40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pic>
        <p:nvPicPr>
          <p:cNvPr id="9" name="Shape 223"/>
          <p:cNvPicPr preferRelativeResize="0"/>
          <p:nvPr/>
        </p:nvPicPr>
        <p:blipFill rotWithShape="1">
          <a:blip r:embed="rId5">
            <a:alphaModFix/>
          </a:blip>
          <a:srcRect t="1" r="66634" b="463"/>
          <a:stretch/>
        </p:blipFill>
        <p:spPr>
          <a:xfrm>
            <a:off x="3259172" y="2057656"/>
            <a:ext cx="1944216" cy="250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349" y="3311513"/>
            <a:ext cx="2592288" cy="1527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VIABILIDAD DEL PROYECTO</a:t>
            </a: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l="7825" t="24562" r="33023" b="15976"/>
          <a:stretch/>
        </p:blipFill>
        <p:spPr>
          <a:xfrm>
            <a:off x="0" y="1960800"/>
            <a:ext cx="7995500" cy="46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232" name="Shape 232"/>
          <p:cNvSpPr txBox="1"/>
          <p:nvPr/>
        </p:nvSpPr>
        <p:spPr>
          <a:xfrm>
            <a:off x="8247613" y="4276463"/>
            <a:ext cx="3558600" cy="18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/>
              <a:t>Consumo en $1.4 MMDD en México: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b="1"/>
              <a:t>20% población juega videojuegos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b="1"/>
              <a:t>45% juega en smartphone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 b="1"/>
              <a:t>40% 1-2 veces por semana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l="30566" t="74439" r="40585" b="13065"/>
          <a:stretch/>
        </p:blipFill>
        <p:spPr>
          <a:xfrm>
            <a:off x="7995512" y="2538688"/>
            <a:ext cx="4062825" cy="10133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566</Words>
  <Application>Microsoft Office PowerPoint</Application>
  <PresentationFormat>Personalizado</PresentationFormat>
  <Paragraphs>118</Paragraphs>
  <Slides>38</Slides>
  <Notes>38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Noto Sans Symbols</vt:lpstr>
      <vt:lpstr>Wingdings</vt:lpstr>
      <vt:lpstr>Cabin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Dinoyal</dc:creator>
  <cp:lastModifiedBy>Dinoyal Marquez</cp:lastModifiedBy>
  <cp:revision>11</cp:revision>
  <dcterms:modified xsi:type="dcterms:W3CDTF">2017-11-24T20:01:24Z</dcterms:modified>
</cp:coreProperties>
</file>